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F61A5F-ABE7-4168-98C4-FBF46CBD06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FD50C2-D5BE-4665-8F2B-407A7FBB8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49F2A1-D0FF-46FF-A538-0FD30C40B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0B4720-FFE0-47E9-A012-CADB49A5D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BEF618-24AE-492A-8C1E-E84271FD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3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F6ECA2-D7D7-41B0-B3C0-CE263686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85B50E-6AC8-441D-862E-F69844D90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7526DD-2CF1-4D64-87AE-C845B65F1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A55368-094F-4C3A-8729-C48254777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D43801-A6DE-4B95-8681-48A78075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24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E2377AA-49F2-4FCF-BAF6-8E091FAB3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A6C213-5BD3-41A0-A404-47F798BDE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4FEE09-B462-4DA8-B99F-8B63BFC94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F7F137-BA30-4D27-B826-56808F4C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BE5AD3-46BF-4EE8-8D3A-DA45495E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19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6C71C-FE70-4026-9726-A7EF84CA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9F4583-CCBF-44FD-A710-3A8C4022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6AD6FC-90BE-44AB-B254-676B19D2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4DF578-6B0E-46D3-9525-9151D836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1D5EEB-8542-4FD0-A2C8-DEE245ECC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37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48DB8-D722-4055-A7AB-66DAC0942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A46265-183B-41F4-9D25-FC8FC8E74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AFCF2B-0A61-4BD1-85F5-EAFDB74A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6B7E31-996D-4B2F-B031-48AFE705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AF8670-AC9E-465A-A748-4BB53C4F8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21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85F67C-2E32-4183-BF2C-B92707D91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F71C90-F0D9-418E-B466-AA1552897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D3F51B-A0F2-44B9-9572-5F0AB9E84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B50BC4-592C-4F72-8D21-6CA8BA31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199764-6C46-452B-821C-C7E7D95E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8B0DAE-F33E-4D2B-B445-D932D6CC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85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99396-9203-451F-9B6C-16608D136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B86E8E-FEB4-4A0B-9132-78BEFC2EF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371229-27D4-4AFA-B178-31472B0D5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B25C2E2-581E-408B-BBC7-113C869A1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55EB2DA-7D78-4EAC-8006-FB4D194F9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F8776D9-8753-4AE6-8C33-DB51ABE80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17F9E7F-EE4B-4523-9114-24F4ADB99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BFFA10C-5C01-473D-8D42-0B9BB1E6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56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EDAE1D-62BF-41AE-9204-F8080C6A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87DCB5-89B0-40A9-976D-E10AE5BA0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645E8B7-41A4-4CD5-98B5-DF94A7C7D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D148BA8-6222-4E2A-86CC-894EDB17E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05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22515DC-3A04-43B7-8A96-F5445BC0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9FC050C-AADF-4C20-B184-4FD67A4D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99A9B6-3DA0-4038-A269-11B138602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71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C2927-0368-46EA-9F8B-DD733207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6A9F07-F5BD-4391-9100-2EB002B0B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526DBD-FF4C-4561-8052-178D9D5DC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0A9FE0-70F1-494D-B0CE-7ACD87E5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6EDD61-2E79-4C65-9042-2696A212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E293D0-DBED-432B-8482-E5BCCAED1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53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48A90-05E7-4309-9C92-8AC69080E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7018B57-B901-4285-9E4A-D433B5094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249AF7-A16F-4312-B34B-9B5D49095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ED8248-5B85-4AC2-A4A0-3E69ADE4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47A3A3-F060-45A3-8E02-78EE1FA1F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02181B-AA68-4A83-AB43-465C0EA0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22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3117E4-95AA-44AE-9C6B-E19CBF20C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5A3A69-D66A-4CF9-9614-D0D37CC92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7624AD-0B89-4315-A727-7914B38F3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98A82-721B-409B-B492-31FE9354BF7C}" type="datetimeFigureOut">
              <a:rPr lang="ru-RU" smtClean="0"/>
              <a:t>18.06.2022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E10020-E09C-4624-8082-DA3EC99F2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AF41CD-30C3-4285-BBCF-9CBD2992B7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7EAA8-93DC-47E6-9149-1CADBAE73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89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436754215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85044/ee098428ba2bcdd37f13b505ebbf2dcaf12deac0/#dst8682" TargetMode="External"/><Relationship Id="rId2" Type="http://schemas.openxmlformats.org/officeDocument/2006/relationships/hyperlink" Target="https://docs.cntd.ru/document/436754215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network.bellona.org/content/uploads/sites/4/2021/04/EiP_81.pdf" TargetMode="External"/><Relationship Id="rId3" Type="http://schemas.openxmlformats.org/officeDocument/2006/relationships/hyperlink" Target="https://docs.cntd.ru/document/565341150#7D60K4" TargetMode="External"/><Relationship Id="rId7" Type="http://schemas.openxmlformats.org/officeDocument/2006/relationships/hyperlink" Target="https://docs.cntd.ru/document/573324833" TargetMode="External"/><Relationship Id="rId2" Type="http://schemas.openxmlformats.org/officeDocument/2006/relationships/hyperlink" Target="http://www.consultant.ru/document/cons_doc_LAW_19109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overnment.ru/docs/all/106157/" TargetMode="External"/><Relationship Id="rId5" Type="http://schemas.openxmlformats.org/officeDocument/2006/relationships/hyperlink" Target="https://docs.cntd.ru/document/573308601" TargetMode="External"/><Relationship Id="rId4" Type="http://schemas.openxmlformats.org/officeDocument/2006/relationships/hyperlink" Target="https://docs.cntd.ru/document/573317451" TargetMode="External"/><Relationship Id="rId9" Type="http://schemas.openxmlformats.org/officeDocument/2006/relationships/hyperlink" Target="https://bellona.ru/2021/04/28/musornaya-reforma-uskoryaetsya-prinyata-dorozhnaya-karta-po-realizatsii-kontseptsii-rop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bc.ru/business/25/05/2022/628632059a7947e0b5af40c1" TargetMode="External"/><Relationship Id="rId3" Type="http://schemas.openxmlformats.org/officeDocument/2006/relationships/hyperlink" Target="https://sozd.duma.gov.ru/bill/79874-8" TargetMode="External"/><Relationship Id="rId7" Type="http://schemas.openxmlformats.org/officeDocument/2006/relationships/hyperlink" Target="https://25124902.fs1.hubspotusercontent-eu1.net/hubfs/25124902/page/plastic-tariff/tariff.pdf" TargetMode="External"/><Relationship Id="rId2" Type="http://schemas.openxmlformats.org/officeDocument/2006/relationships/hyperlink" Target="https://sozd.duma.gov.ru/bill/74417-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ct.greenpeace.ru/plastic-tariff?utm_source=vk&amp;utm_medium=social&amp;utm_campaign=plastic-tariff&amp;utm_content=rdfgallery&amp;utm_term=110622" TargetMode="External"/><Relationship Id="rId5" Type="http://schemas.openxmlformats.org/officeDocument/2006/relationships/hyperlink" Target="https://sozd.duma.gov.ru/bill/116676-8" TargetMode="External"/><Relationship Id="rId4" Type="http://schemas.openxmlformats.org/officeDocument/2006/relationships/hyperlink" Target="https://t.me/wasteconsulting/316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563748439" TargetMode="External"/><Relationship Id="rId2" Type="http://schemas.openxmlformats.org/officeDocument/2006/relationships/hyperlink" Target="https://docs.cntd.ru/document/90171159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cntd.ru/document/350045062" TargetMode="External"/><Relationship Id="rId5" Type="http://schemas.openxmlformats.org/officeDocument/2006/relationships/hyperlink" Target="https://rosfeo.ru/assets/lib/1368/Recomendation_I-II.pdf" TargetMode="External"/><Relationship Id="rId4" Type="http://schemas.openxmlformats.org/officeDocument/2006/relationships/hyperlink" Target="https://www.garant.ru/products/ipo/prime/doc/72794132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zny@bk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5F88C-A6EA-4807-8229-6485CE734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9660" y="1388175"/>
            <a:ext cx="9144000" cy="3929413"/>
          </a:xfrm>
        </p:spPr>
        <p:txBody>
          <a:bodyPr>
            <a:noAutofit/>
          </a:bodyPr>
          <a:lstStyle/>
          <a:p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ru-RU" sz="4400" b="1" i="0" dirty="0">
                <a:solidFill>
                  <a:srgbClr val="000000"/>
                </a:solidFill>
                <a:effectLst/>
                <a:latin typeface="+mn-lt"/>
              </a:rPr>
              <a:t>Анализ 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ru-RU" sz="4400" b="1" i="0" dirty="0">
                <a:solidFill>
                  <a:srgbClr val="000000"/>
                </a:solidFill>
                <a:effectLst/>
                <a:latin typeface="+mn-lt"/>
              </a:rPr>
              <a:t>реализации</a:t>
            </a:r>
            <a:br>
              <a:rPr lang="en-US" sz="4400" b="1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ru-RU" sz="4400" b="1" i="0" dirty="0">
                <a:solidFill>
                  <a:srgbClr val="000000"/>
                </a:solidFill>
                <a:effectLst/>
                <a:latin typeface="+mn-lt"/>
              </a:rPr>
              <a:t> мусорной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ru-RU" sz="4400" b="1" i="0" dirty="0">
                <a:solidFill>
                  <a:srgbClr val="000000"/>
                </a:solidFill>
                <a:effectLst/>
                <a:latin typeface="+mn-lt"/>
              </a:rPr>
              <a:t> реформы</a:t>
            </a:r>
            <a:r>
              <a:rPr lang="ru-RU" sz="440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ru-RU" sz="4000" i="0" dirty="0">
                <a:solidFill>
                  <a:srgbClr val="000000"/>
                </a:solidFill>
                <a:effectLst/>
                <a:latin typeface="+mn-lt"/>
              </a:rPr>
              <a:t>(июнь 2022 года)</a:t>
            </a:r>
            <a:br>
              <a:rPr lang="ru-RU" sz="4000" i="0" dirty="0">
                <a:solidFill>
                  <a:srgbClr val="000000"/>
                </a:solidFill>
                <a:effectLst/>
                <a:latin typeface="+mn-lt"/>
              </a:rPr>
            </a:br>
            <a:endParaRPr lang="ru-RU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2526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5F88C-A6EA-4807-8229-6485CE734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26437"/>
            <a:ext cx="9144000" cy="972767"/>
          </a:xfrm>
        </p:spPr>
        <p:txBody>
          <a:bodyPr>
            <a:normAutofit/>
          </a:bodyPr>
          <a:lstStyle/>
          <a:p>
            <a:r>
              <a:rPr lang="ru-RU" sz="2000" b="1" i="0" dirty="0">
                <a:solidFill>
                  <a:srgbClr val="000000"/>
                </a:solidFill>
                <a:effectLst/>
                <a:latin typeface="+mn-lt"/>
              </a:rPr>
              <a:t>Федеральный закон "Об отходах производства и потребления" от 24.06.1998 № 89-ФЗ</a:t>
            </a:r>
            <a:endParaRPr lang="ru-RU" sz="2000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25B7DC-C12A-4DAE-BB05-D572F50B0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9922"/>
            <a:ext cx="9144000" cy="4696288"/>
          </a:xfrm>
        </p:spPr>
        <p:txBody>
          <a:bodyPr>
            <a:normAutofit fontScale="85000" lnSpcReduction="20000"/>
          </a:bodyPr>
          <a:lstStyle/>
          <a:p>
            <a:pPr indent="342900" algn="just"/>
            <a:r>
              <a:rPr lang="ru-RU" b="1" i="0" dirty="0">
                <a:solidFill>
                  <a:srgbClr val="000000"/>
                </a:solidFill>
                <a:effectLst/>
              </a:rPr>
              <a:t>Статья 3. Основные принципы и приоритетные направления государственной политики в области обращения с отходами</a:t>
            </a:r>
            <a:endParaRPr lang="ru-RU" b="0" i="0" dirty="0">
              <a:solidFill>
                <a:srgbClr val="000000"/>
              </a:solidFill>
              <a:effectLst/>
            </a:endParaRP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</a:rPr>
              <a:t>2. Направления государственной политики в области обращения с отходами являются приоритетными в следующей последовательности: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</a:rPr>
              <a:t>максимальное использование исходных сырья и материалов;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</a:rPr>
              <a:t>предотвращение образования отходов;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</a:rPr>
              <a:t>сокращение образования отходов и снижение класса опасности отходов в источниках их образования;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</a:rPr>
              <a:t>обработка отходов;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</a:rPr>
              <a:t>утилизация отходов;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</a:rPr>
              <a:t>обезвреживание отходов.</a:t>
            </a:r>
          </a:p>
          <a:p>
            <a:pPr indent="342900" algn="just"/>
            <a:r>
              <a:rPr lang="ru-RU" b="1" i="0" dirty="0">
                <a:solidFill>
                  <a:srgbClr val="000000"/>
                </a:solidFill>
                <a:effectLst/>
              </a:rPr>
              <a:t>Статья 12. Требования к объектам размещения отходов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</a:rPr>
              <a:t>8. Захоронение отходов, в состав которых входят полезные компоненты, подлежащие утилизации, запрещается. </a:t>
            </a:r>
            <a:r>
              <a:rPr lang="ru-RU" b="0" i="0" u="none" strike="noStrike" dirty="0">
                <a:solidFill>
                  <a:srgbClr val="666699"/>
                </a:solidFill>
                <a:effectLst/>
                <a:hlinkClick r:id="rId2"/>
              </a:rPr>
              <a:t>Перечень</a:t>
            </a:r>
            <a:r>
              <a:rPr lang="ru-RU" b="0" i="0" dirty="0">
                <a:solidFill>
                  <a:srgbClr val="000000"/>
                </a:solidFill>
                <a:effectLst/>
              </a:rPr>
              <a:t> видов отходов, в состав которых входят полезные компоненты, захоронение которых запрещается, устанавливается Правительством Российской Федерации.</a:t>
            </a:r>
            <a:endParaRPr lang="ru-RU" b="1" i="0" dirty="0">
              <a:solidFill>
                <a:srgbClr val="000000"/>
              </a:solidFill>
              <a:effectLst/>
            </a:endParaRPr>
          </a:p>
          <a:p>
            <a:pPr indent="342900" algn="just"/>
            <a:endParaRPr lang="ru-RU" b="0" i="0" dirty="0">
              <a:solidFill>
                <a:srgbClr val="000000"/>
              </a:solidFill>
              <a:effectLst/>
              <a:latin typeface="PT Sans"/>
            </a:endParaRPr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4054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5F88C-A6EA-4807-8229-6485CE734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2767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333333"/>
                </a:solidFill>
                <a:effectLst/>
                <a:latin typeface="+mn-lt"/>
                <a:ea typeface="Calibri" panose="020F0502020204030204" pitchFamily="34" charset="0"/>
                <a:hlinkClick r:id="rId2"/>
              </a:rPr>
              <a:t>Распоряжение Правительства Российской Федерации </a:t>
            </a:r>
            <a:r>
              <a:rPr lang="ru-RU" sz="20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hlinkClick r:id="rId2"/>
              </a:rPr>
              <a:t>от 25 июля 2017 г. № 1589-р. "Перечень видов отходов производства и потребления, в состав которых входят полезные компоненты, захоронение которых запрещается"</a:t>
            </a:r>
            <a:br>
              <a:rPr lang="ru-RU" sz="2000" b="1" i="0" dirty="0">
                <a:solidFill>
                  <a:srgbClr val="000000"/>
                </a:solidFill>
                <a:effectLst/>
                <a:latin typeface="+mn-lt"/>
                <a:hlinkClick r:id="rId2"/>
              </a:rPr>
            </a:br>
            <a:endParaRPr lang="ru-RU" sz="2000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25B7DC-C12A-4DAE-BB05-D572F50B0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9922"/>
            <a:ext cx="9144000" cy="4696288"/>
          </a:xfrm>
        </p:spPr>
        <p:txBody>
          <a:bodyPr>
            <a:normAutofit fontScale="55000" lnSpcReduction="20000"/>
          </a:bodyPr>
          <a:lstStyle/>
          <a:p>
            <a:pPr indent="342900" algn="just"/>
            <a:r>
              <a:rPr lang="ru-RU" sz="2200" b="0" i="0" u="sng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Всего 182 вида отходов, среди которых, в т.ч.: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лом черных и цветных металлов;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200" b="0" i="0" dirty="0">
                <a:solidFill>
                  <a:srgbClr val="000000"/>
                </a:solidFill>
                <a:cs typeface="Times New Roman" panose="02020603050405020304" pitchFamily="18" charset="0"/>
              </a:rPr>
              <a:t>макулатура;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пластиковая и стеклянная тара;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пластиковые плёнки;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покрышки;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оргтехника и бытовая техника;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электроинструмент;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кабели и провода;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розетки и удлинители, светильники.</a:t>
            </a:r>
          </a:p>
          <a:p>
            <a:pPr indent="342900" algn="just"/>
            <a:r>
              <a:rPr lang="ru-RU" sz="2200" b="1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"Кодекс Российской Федерации об административных правонарушениях" от 30.12.2001 N 195-ФЗ (ред. от 30.04.2021, с изм. от 17.05.2021)</a:t>
            </a:r>
          </a:p>
          <a:p>
            <a:pPr indent="342900" algn="just"/>
            <a:r>
              <a:rPr lang="ru-RU" sz="2200" b="1" i="0" dirty="0">
                <a:solidFill>
                  <a:srgbClr val="000000"/>
                </a:solidFill>
                <a:effectLst/>
              </a:rPr>
              <a:t>КоАП РФ Статья 8.2. Несоблюдение требований в области охраны окружающей среды при обращении с отходами производства и потребления</a:t>
            </a:r>
            <a:endParaRPr lang="ru-RU" sz="2200" b="0" i="0" dirty="0">
              <a:solidFill>
                <a:srgbClr val="000000"/>
              </a:solidFill>
              <a:effectLst/>
            </a:endParaRPr>
          </a:p>
          <a:p>
            <a:pPr indent="342900" algn="just"/>
            <a:r>
              <a:rPr lang="ru-RU" sz="2200" b="0" i="0" dirty="0">
                <a:solidFill>
                  <a:srgbClr val="000000"/>
                </a:solidFill>
                <a:effectLst/>
              </a:rPr>
              <a:t>4. Несоблюдение требований в области охраны окружающей среды при размещении отходов производства и потребления, за исключением случаев, предусмотренных </a:t>
            </a:r>
            <a:r>
              <a:rPr lang="ru-RU" sz="2200" b="0" i="0" u="none" strike="noStrike" dirty="0">
                <a:solidFill>
                  <a:srgbClr val="666699"/>
                </a:solidFill>
                <a:effectLst/>
                <a:hlinkClick r:id="rId3"/>
              </a:rPr>
              <a:t>статьей 8.2.3</a:t>
            </a:r>
            <a:r>
              <a:rPr lang="ru-RU" sz="2200" b="0" i="0" dirty="0">
                <a:solidFill>
                  <a:srgbClr val="000000"/>
                </a:solidFill>
                <a:effectLst/>
              </a:rPr>
              <a:t> настоящего Кодекса, -</a:t>
            </a:r>
          </a:p>
          <a:p>
            <a:pPr indent="342900" algn="just"/>
            <a:r>
              <a:rPr lang="ru-RU" sz="2200" b="0" i="0" dirty="0">
                <a:solidFill>
                  <a:srgbClr val="000000"/>
                </a:solidFill>
                <a:effectLst/>
              </a:rPr>
              <a:t>влечет наложение административного штрафа на граждан в размере от трех тысяч до пяти тысяч рублей; на должностных лиц - от двадцати тысяч до сорока тысяч рублей; на лиц, осуществляющих предпринимательскую деятельность без образования юридического лица, - от сорока тысяч до пятидесяти тысяч рублей или административное приостановление деятельности на срок до девяноста суток; </a:t>
            </a:r>
            <a:r>
              <a:rPr lang="ru-RU" sz="2200" b="1" i="0" dirty="0">
                <a:solidFill>
                  <a:srgbClr val="000000"/>
                </a:solidFill>
                <a:effectLst/>
              </a:rPr>
              <a:t>на юридических лиц - от трехсот тысяч до четырехсот тысяч рублей или административное приостановление деятельности на срок до девяноста суток</a:t>
            </a:r>
            <a:r>
              <a:rPr lang="ru-RU" sz="22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indent="342900" algn="just"/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342900" algn="just"/>
            <a:endParaRPr lang="ru-RU" sz="1800" b="0" i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342900" algn="just"/>
            <a:endParaRPr lang="ru-RU" sz="1800" b="0" i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342900" algn="just"/>
            <a:endParaRPr lang="ru-RU" b="0" i="0" dirty="0">
              <a:solidFill>
                <a:srgbClr val="000000"/>
              </a:solidFill>
              <a:effectLst/>
              <a:latin typeface="PT Sans"/>
            </a:endParaRPr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61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5F88C-A6EA-4807-8229-6485CE734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1790"/>
            <a:ext cx="9144000" cy="972767"/>
          </a:xfrm>
        </p:spPr>
        <p:txBody>
          <a:bodyPr>
            <a:normAutofit/>
          </a:bodyPr>
          <a:lstStyle/>
          <a:p>
            <a:r>
              <a:rPr lang="ru-RU" sz="2000" b="0" i="0" dirty="0">
                <a:effectLst/>
                <a:latin typeface="+mn-lt"/>
              </a:rPr>
              <a:t>Расширенная ответственность производителей и импортеров товаров и упаковки (РОП)</a:t>
            </a:r>
            <a:endParaRPr lang="ru-RU" sz="2000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25B7DC-C12A-4DAE-BB05-D572F50B0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14556"/>
            <a:ext cx="9144000" cy="520165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2500" b="0" i="0" dirty="0">
                <a:effectLst/>
              </a:rPr>
              <a:t>Расширенная ответственность производителей (РОП) была введена в </a:t>
            </a:r>
            <a:r>
              <a:rPr lang="ru-RU" sz="2500" b="0" i="0" dirty="0">
                <a:solidFill>
                  <a:srgbClr val="003145"/>
                </a:solidFill>
                <a:effectLst/>
                <a:hlinkClick r:id="rId2"/>
              </a:rPr>
              <a:t>Федеральном законе № 89-ФЗ</a:t>
            </a:r>
            <a:r>
              <a:rPr lang="ru-RU" sz="2500" b="0" i="0" dirty="0">
                <a:solidFill>
                  <a:srgbClr val="003145"/>
                </a:solidFill>
                <a:effectLst/>
              </a:rPr>
              <a:t> </a:t>
            </a:r>
            <a:r>
              <a:rPr lang="ru-RU" sz="2500" dirty="0"/>
              <a:t>«Об отходах производства и потребления» в конце 2014 года, как один из механизмов, который должен был снизить количество образующихся отходов и заставить производителей думать о том, что будет с их товаром после окончания срока его эксплуатации. </a:t>
            </a:r>
            <a:br>
              <a:rPr lang="ru-RU" sz="2500" dirty="0"/>
            </a:br>
            <a:r>
              <a:rPr lang="ru-RU" sz="2500" dirty="0"/>
              <a:t>Декларируемая цель - </a:t>
            </a:r>
            <a:r>
              <a:rPr lang="ru-RU" sz="2500" b="0" i="0" dirty="0">
                <a:effectLst/>
              </a:rPr>
              <a:t>создание эффективной системы возврата вторичных материальных ресурсов в хозяйственный оборот в рамках перехода к циклической экономике.</a:t>
            </a:r>
          </a:p>
          <a:p>
            <a:pPr algn="just"/>
            <a:r>
              <a:rPr lang="ru-RU" sz="2500" b="0" i="0" dirty="0">
                <a:effectLst/>
              </a:rPr>
              <a:t>При этом необходимо выполнять требования, установленные </a:t>
            </a:r>
            <a:r>
              <a:rPr lang="ru-RU" sz="2500" b="0" i="0" u="sng" dirty="0">
                <a:solidFill>
                  <a:srgbClr val="3451A0"/>
                </a:solidFill>
                <a:effectLst/>
                <a:hlinkClick r:id="rId3"/>
              </a:rPr>
              <a:t>подпунктом «в» пункта 2 Указа Президента Российской Федерации от 21 июля 2020 г. N 474 «О национальных целях развития Российской Федерации на период до 2030 года</a:t>
            </a:r>
            <a:r>
              <a:rPr lang="ru-RU" sz="2500" b="0" i="0" u="sng" dirty="0">
                <a:solidFill>
                  <a:srgbClr val="3451A0"/>
                </a:solidFill>
                <a:effectLst/>
              </a:rPr>
              <a:t>»,</a:t>
            </a:r>
            <a:r>
              <a:rPr lang="ru-RU" sz="2500" dirty="0"/>
              <a:t> одним из целевых показателей</a:t>
            </a:r>
            <a:r>
              <a:rPr lang="ru-RU" sz="2500" b="0" i="0" dirty="0">
                <a:effectLst/>
              </a:rPr>
              <a:t>, характеризующих достижение национальных целей к 2030 году, является создание устойчивой системы обращения с ТКО, обеспечивающей сортировку отходов в объеме 100 процентов и снижение объема отходов, направляемых на полигоны, в два раза.</a:t>
            </a:r>
          </a:p>
          <a:p>
            <a:pPr algn="just"/>
            <a:r>
              <a:rPr lang="ru-RU" sz="2500" b="0" i="0" dirty="0">
                <a:effectLst/>
              </a:rPr>
              <a:t>Нормативная база РОП: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0000"/>
                </a:solidFill>
                <a:cs typeface="Times New Roman" panose="02020603050405020304" pitchFamily="18" charset="0"/>
                <a:hlinkClick r:id="rId4"/>
              </a:rPr>
              <a:t>Распоряжение Правительства Российской Федерации от 31.12.2020 № 3721-р "Перечень товаров, подлежащих утилизации после утраты ими потребительских свойств и Перечень упаковки товаров, подлежащей утилизации после утраты ею потребительских свойств</a:t>
            </a:r>
            <a:r>
              <a:rPr lang="ru-RU" sz="25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br>
              <a:rPr lang="ru-RU" sz="25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ru-RU" sz="2500" b="0" i="0" dirty="0">
                <a:effectLst/>
              </a:rPr>
              <a:t>Нормативы утилизации установлены </a:t>
            </a:r>
            <a:r>
              <a:rPr lang="ru-RU" sz="2500" b="0" i="0" dirty="0">
                <a:solidFill>
                  <a:srgbClr val="5A5A5A"/>
                </a:solidFill>
                <a:effectLst/>
                <a:hlinkClick r:id="rId5"/>
              </a:rPr>
              <a:t>Распоряжением Правительства РФ от 31.12.2020 № 3722-р</a:t>
            </a:r>
            <a:r>
              <a:rPr lang="ru-RU" sz="2500" b="0" i="0" dirty="0">
                <a:solidFill>
                  <a:srgbClr val="5A5A5A"/>
                </a:solidFill>
                <a:effectLst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0" i="0" dirty="0">
                <a:effectLst/>
              </a:rPr>
              <a:t>Ставки сбора </a:t>
            </a:r>
            <a:r>
              <a:rPr lang="ru-RU" sz="2500" b="0" i="0" dirty="0">
                <a:solidFill>
                  <a:srgbClr val="5A5A5A"/>
                </a:solidFill>
                <a:effectLst/>
              </a:rPr>
              <a:t>— </a:t>
            </a:r>
            <a:r>
              <a:rPr lang="ru-RU" sz="2500" b="0" i="0" dirty="0">
                <a:solidFill>
                  <a:srgbClr val="5A5A5A"/>
                </a:solidFill>
                <a:effectLst/>
                <a:hlinkClick r:id="rId6"/>
              </a:rPr>
              <a:t>Постановлением Правительства РФ от 09.04.16 № 284</a:t>
            </a:r>
            <a:r>
              <a:rPr lang="ru-RU" sz="2500" b="0" i="0" dirty="0">
                <a:solidFill>
                  <a:srgbClr val="5A5A5A"/>
                </a:solidFill>
                <a:effectLst/>
              </a:rPr>
              <a:t>.</a:t>
            </a:r>
            <a:endParaRPr lang="ru-RU" sz="2500" b="0" i="0" dirty="0">
              <a:effectLst/>
            </a:endParaRPr>
          </a:p>
          <a:p>
            <a:pPr algn="just"/>
            <a:r>
              <a:rPr lang="ru-RU" sz="2500" b="0" i="0" dirty="0">
                <a:effectLst/>
              </a:rPr>
              <a:t>С 2015 года шла борьба по внедрению РОП, которая пока ничем не увенчалась. По мнению чиновников, более 4 миллионов компаний производят или импортируют товары, при этом в 2016 году только 10 195 из них представили отчётность о выполнении норматива утилизации, в 2017-м – 13 190, в 2018-м – 12 844, в 2019-м – 15 175, в 2020-м – около 20 000 (по данным Росприроднадзора).</a:t>
            </a:r>
          </a:p>
          <a:p>
            <a:pPr algn="just"/>
            <a:r>
              <a:rPr lang="ru-RU" sz="2500" b="0" i="0" dirty="0">
                <a:effectLst/>
              </a:rPr>
              <a:t>Такие невыдающиеся успехи привели к тому</a:t>
            </a:r>
            <a:r>
              <a:rPr lang="ru-RU" sz="2500" dirty="0"/>
              <a:t>, что в конце 2020 года была пересмотрена вся </a:t>
            </a:r>
            <a:r>
              <a:rPr lang="ru-RU" sz="2500" dirty="0">
                <a:solidFill>
                  <a:srgbClr val="003145"/>
                </a:solidFill>
                <a:hlinkClick r:id="rId7"/>
              </a:rPr>
              <a:t>концепция РОП</a:t>
            </a:r>
            <a:r>
              <a:rPr lang="ru-RU" sz="2500" dirty="0">
                <a:solidFill>
                  <a:srgbClr val="003145"/>
                </a:solidFill>
              </a:rPr>
              <a:t>. </a:t>
            </a:r>
            <a:r>
              <a:rPr lang="ru-RU" sz="2500" b="0" i="0" dirty="0">
                <a:effectLst/>
              </a:rPr>
              <a:t>П</a:t>
            </a:r>
            <a:r>
              <a:rPr lang="ru-RU" sz="2500" dirty="0"/>
              <a:t>о новой Концепции с 2022 года должен был быть введён норматив в 100% по утилизации упаковки, а для тех, кто его не выполнит предусмотрена уплата </a:t>
            </a:r>
            <a:r>
              <a:rPr lang="ru-RU" sz="2500" dirty="0" err="1"/>
              <a:t>экосбора</a:t>
            </a:r>
            <a:r>
              <a:rPr lang="ru-RU" sz="2500" dirty="0"/>
              <a:t>. Сейчас нормативы на утилизацию разных товаров и видов упаковки колеблются от 10 до 45% от объема их производства.</a:t>
            </a:r>
            <a:br>
              <a:rPr lang="ru-RU" sz="2500" dirty="0"/>
            </a:br>
            <a:r>
              <a:rPr lang="ru-RU" sz="2500" dirty="0"/>
              <a:t>Подробнее о том, с какими сложностями сталкивались все участники РОП, и о том, как её пытались усовершенствовать, можно прочитать в </a:t>
            </a:r>
            <a:r>
              <a:rPr lang="ru-RU" sz="2500" b="0" i="0" dirty="0">
                <a:solidFill>
                  <a:srgbClr val="003145"/>
                </a:solidFill>
                <a:effectLst/>
                <a:hlinkClick r:id="rId8"/>
              </a:rPr>
              <a:t>номере</a:t>
            </a:r>
            <a:r>
              <a:rPr lang="ru-RU" sz="2500" b="0" i="0" dirty="0">
                <a:solidFill>
                  <a:srgbClr val="003145"/>
                </a:solidFill>
                <a:effectLst/>
              </a:rPr>
              <a:t> </a:t>
            </a:r>
            <a:r>
              <a:rPr lang="ru-RU" sz="2500" b="0" i="0" dirty="0">
                <a:effectLst/>
              </a:rPr>
              <a:t>журнала «Экология и право», посвящённом ходу «Мусорной» реформы.</a:t>
            </a:r>
          </a:p>
          <a:p>
            <a:pPr algn="just"/>
            <a:r>
              <a:rPr lang="ru-RU" sz="2500" b="0" i="0" dirty="0">
                <a:effectLst/>
              </a:rPr>
              <a:t>По этой Концепции большинство мероприятий должно было быть выполнено к третьему кварталу 2021 года, в числе прочего предполагалось: уточнить понятие того, что именно должно быть утилизировано; освободить граждан от НДФЛ при продаже вторсырья; определить товары, при закупках которых учитываются экологические параметры и требования; разработать требования к использованию вторичного сырья при производстве товаров; ограничить оборот плохо утилизируемых товаров.  </a:t>
            </a:r>
          </a:p>
          <a:p>
            <a:pPr algn="just"/>
            <a:r>
              <a:rPr lang="ru-RU" sz="2500" dirty="0"/>
              <a:t>Подробнее с анализом утверждённой ранее Концепции можно ознакомиться в статье</a:t>
            </a:r>
            <a:r>
              <a:rPr lang="ru-RU" sz="2500" dirty="0">
                <a:solidFill>
                  <a:srgbClr val="003145"/>
                </a:solidFill>
              </a:rPr>
              <a:t> </a:t>
            </a:r>
            <a:r>
              <a:rPr lang="ru-RU" sz="2500" dirty="0">
                <a:solidFill>
                  <a:srgbClr val="003145"/>
                </a:solidFill>
                <a:hlinkClick r:id="rId9"/>
              </a:rPr>
              <a:t>Мусорная реформа ускоряется. Принята «дорожная карта» по реализации Концепции РОП</a:t>
            </a:r>
            <a:endParaRPr lang="ru-RU" sz="2500" dirty="0">
              <a:solidFill>
                <a:srgbClr val="003145"/>
              </a:solidFill>
            </a:endParaRPr>
          </a:p>
          <a:p>
            <a:pPr algn="l"/>
            <a:endParaRPr lang="ru-RU" b="0" i="0" dirty="0">
              <a:solidFill>
                <a:srgbClr val="003145"/>
              </a:solidFill>
              <a:effectLst/>
              <a:latin typeface="Roboto" panose="02000000000000000000" pitchFamily="2" charset="0"/>
            </a:endParaRPr>
          </a:p>
          <a:p>
            <a:pPr indent="342900" algn="just"/>
            <a:endParaRPr lang="ru-RU" b="0" i="0" dirty="0">
              <a:solidFill>
                <a:srgbClr val="000000"/>
              </a:solidFill>
              <a:effectLst/>
              <a:latin typeface="PT Sans"/>
            </a:endParaRPr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68492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5F88C-A6EA-4807-8229-6485CE734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1790"/>
            <a:ext cx="9144000" cy="972767"/>
          </a:xfrm>
        </p:spPr>
        <p:txBody>
          <a:bodyPr>
            <a:normAutofit/>
          </a:bodyPr>
          <a:lstStyle/>
          <a:p>
            <a:r>
              <a:rPr lang="ru-RU" sz="2000" b="0" i="0" dirty="0">
                <a:effectLst/>
                <a:latin typeface="+mn-lt"/>
              </a:rPr>
              <a:t>Расширенная ответственность производителей и импортеров товаров и упаковки (РОП)</a:t>
            </a:r>
            <a:endParaRPr lang="ru-RU" sz="2000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25B7DC-C12A-4DAE-BB05-D572F50B0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14556"/>
            <a:ext cx="9144000" cy="5201653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3100" b="0" i="0" dirty="0">
                <a:effectLst/>
              </a:rPr>
              <a:t>В марте Госдума подготовила </a:t>
            </a:r>
            <a:r>
              <a:rPr lang="ru-RU" sz="3100" b="0" i="0" dirty="0">
                <a:effectLst/>
                <a:hlinkClick r:id="rId2"/>
              </a:rPr>
              <a:t>законопроект</a:t>
            </a:r>
            <a:r>
              <a:rPr lang="ru-RU" sz="3100" b="0" i="0" dirty="0">
                <a:effectLst/>
              </a:rPr>
              <a:t>, который </a:t>
            </a:r>
            <a:r>
              <a:rPr lang="ru-RU" sz="3100" dirty="0"/>
              <a:t>регламентирует обращение с ВМР, в котором, в частности есть следующее:</a:t>
            </a:r>
          </a:p>
          <a:p>
            <a:pPr algn="just">
              <a:spcBef>
                <a:spcPts val="0"/>
              </a:spcBef>
            </a:pPr>
            <a:r>
              <a:rPr lang="ru-RU" sz="3100" b="0" i="0" dirty="0">
                <a:effectLst/>
              </a:rPr>
              <a:t>- определены понятия «вторичные ресурсы» (которые остались отходами), «вторичное сырьё» и «побочные продукты производства» (к котором </a:t>
            </a:r>
            <a:r>
              <a:rPr lang="ru-RU" sz="3100" b="0" i="0" dirty="0">
                <a:effectLst/>
                <a:hlinkClick r:id="rId3"/>
              </a:rPr>
              <a:t>могут отнести отходы животноводства</a:t>
            </a:r>
            <a:r>
              <a:rPr lang="ru-RU" sz="3100" b="0" i="0" dirty="0">
                <a:effectLst/>
              </a:rPr>
              <a:t>);</a:t>
            </a:r>
          </a:p>
          <a:p>
            <a:pPr algn="just">
              <a:spcBef>
                <a:spcPts val="0"/>
              </a:spcBef>
            </a:pPr>
            <a:r>
              <a:rPr lang="ru-RU" sz="3100" dirty="0"/>
              <a:t>- предполагается установление перечней видов продукции (товаров), работ, производство, выполнение которых осуществляется с использованием определенной доли вторичного сырья в их составе, и в отношении которых осуществляется стимулирование деятельности по их производству, выполнению;</a:t>
            </a:r>
          </a:p>
          <a:p>
            <a:pPr algn="just">
              <a:spcBef>
                <a:spcPts val="0"/>
              </a:spcBef>
            </a:pPr>
            <a:r>
              <a:rPr lang="ru-RU" sz="3100" dirty="0"/>
              <a:t>- предполагается установление критериев, характеризующих пригодность (годность) к утилизации товаров, упаковки, материалов, используемых для производства продукции (товаров, упаковки), а также перечни видов продукции (товаров), производство и использование которых не допускается, в случае, если в результате производства или потребления такой продукции образуются </a:t>
            </a:r>
            <a:r>
              <a:rPr lang="ru-RU" sz="3100" dirty="0" err="1"/>
              <a:t>неперерабатываемые</a:t>
            </a:r>
            <a:r>
              <a:rPr lang="ru-RU" sz="3100" dirty="0"/>
              <a:t> или </a:t>
            </a:r>
            <a:r>
              <a:rPr lang="ru-RU" sz="3100" dirty="0" err="1"/>
              <a:t>трудноперерабатываемые</a:t>
            </a:r>
            <a:r>
              <a:rPr lang="ru-RU" sz="3100" dirty="0"/>
              <a:t> отходы.</a:t>
            </a:r>
          </a:p>
          <a:p>
            <a:pPr algn="just">
              <a:spcBef>
                <a:spcPts val="0"/>
              </a:spcBef>
            </a:pPr>
            <a:endParaRPr lang="ru-RU" sz="3100" dirty="0"/>
          </a:p>
          <a:p>
            <a:pPr algn="just">
              <a:spcBef>
                <a:spcPts val="0"/>
              </a:spcBef>
            </a:pPr>
            <a:r>
              <a:rPr lang="ru-RU" sz="3100" dirty="0"/>
              <a:t>В рамках совершенствования механизма РОП, Минприроды внесло на рассмотрение </a:t>
            </a:r>
            <a:r>
              <a:rPr lang="ru-RU" sz="3100" dirty="0">
                <a:hlinkClick r:id="rId4"/>
              </a:rPr>
              <a:t>проект поправок к 89-ФЗ</a:t>
            </a:r>
            <a:r>
              <a:rPr lang="ru-RU" sz="3100" dirty="0"/>
              <a:t>, в котором, в том числе, предлагаются следующие изменения действующего механизма:</a:t>
            </a:r>
          </a:p>
          <a:p>
            <a:pPr algn="just">
              <a:spcBef>
                <a:spcPts val="0"/>
              </a:spcBef>
            </a:pPr>
            <a:r>
              <a:rPr lang="ru-RU" sz="3100" b="0" i="0" dirty="0">
                <a:solidFill>
                  <a:srgbClr val="111111"/>
                </a:solidFill>
                <a:effectLst/>
              </a:rPr>
              <a:t>- перенос ответственности за утилизацию упаковки с производителей упакованных товаров на производителей самой упаковки;</a:t>
            </a:r>
          </a:p>
          <a:p>
            <a:pPr algn="just">
              <a:spcBef>
                <a:spcPts val="0"/>
              </a:spcBef>
            </a:pPr>
            <a:r>
              <a:rPr lang="ru-RU" sz="3100" b="0" i="0" dirty="0">
                <a:solidFill>
                  <a:srgbClr val="111111"/>
                </a:solidFill>
                <a:effectLst/>
              </a:rPr>
              <a:t>- для самостоятельного исполнения РОП (производителями упаковки и товаров или их импортеров) закон фактически предлагает им строить инфраструктуру самостоятельно или заключать договоры с утилизаторами, которые состоят в реестре ППК РЭО. Возможность же предоставления отчётности об утилизации от ассоциаций для самостоятельного исполнения РОП закрывается;</a:t>
            </a:r>
          </a:p>
          <a:p>
            <a:pPr algn="just">
              <a:spcBef>
                <a:spcPts val="0"/>
              </a:spcBef>
            </a:pPr>
            <a:r>
              <a:rPr lang="ru-RU" sz="3100" b="0" i="0" dirty="0">
                <a:solidFill>
                  <a:srgbClr val="111111"/>
                </a:solidFill>
                <a:effectLst/>
              </a:rPr>
              <a:t>- производители (импортеры) упаковки также становятся ответственными за утилизацию всей массы произведенной упаковки (с понижающим коэффициентом при использовании вторсырья и повышающим, </a:t>
            </a:r>
            <a:r>
              <a:rPr lang="ru-RU" sz="3100" dirty="0">
                <a:effectLst/>
                <a:ea typeface="Times New Roman" panose="02020603050405020304" pitchFamily="18" charset="0"/>
              </a:rPr>
              <a:t>учитывающем экологические и иные характеристики товара, в настоящий момент не установлены</a:t>
            </a:r>
            <a:r>
              <a:rPr lang="ru-RU" sz="3100" b="0" i="0" dirty="0">
                <a:solidFill>
                  <a:srgbClr val="111111"/>
                </a:solidFill>
                <a:effectLst/>
              </a:rPr>
              <a:t>);</a:t>
            </a:r>
          </a:p>
          <a:p>
            <a:pPr algn="just">
              <a:spcBef>
                <a:spcPts val="0"/>
              </a:spcBef>
            </a:pPr>
            <a:r>
              <a:rPr lang="ru-RU" sz="3100" dirty="0">
                <a:solidFill>
                  <a:srgbClr val="111111"/>
                </a:solidFill>
              </a:rPr>
              <a:t>- предполагается уточнить, что именно и как должно быть утилизировано;</a:t>
            </a:r>
            <a:endParaRPr lang="ru-RU" sz="3100" b="0" i="0" dirty="0">
              <a:solidFill>
                <a:srgbClr val="111111"/>
              </a:solidFill>
              <a:effectLst/>
            </a:endParaRPr>
          </a:p>
          <a:p>
            <a:pPr algn="just">
              <a:spcBef>
                <a:spcPts val="0"/>
              </a:spcBef>
            </a:pPr>
            <a:r>
              <a:rPr lang="ru-RU" sz="3100" b="0" i="0" dirty="0">
                <a:solidFill>
                  <a:srgbClr val="111111"/>
                </a:solidFill>
                <a:effectLst/>
              </a:rPr>
              <a:t>- </a:t>
            </a:r>
            <a:r>
              <a:rPr lang="ru-RU" sz="3100" b="0" i="0" dirty="0" err="1">
                <a:solidFill>
                  <a:srgbClr val="111111"/>
                </a:solidFill>
                <a:effectLst/>
              </a:rPr>
              <a:t>экосбор</a:t>
            </a:r>
            <a:r>
              <a:rPr lang="ru-RU" sz="3100" b="0" i="0" dirty="0">
                <a:solidFill>
                  <a:srgbClr val="111111"/>
                </a:solidFill>
                <a:effectLst/>
              </a:rPr>
              <a:t> (неналоговый платеж в бюджет тех производителей и импортеров, которые передали исполнение РОП государству) станет «окрашенным» (целевым) и будет направлен на «обеспечение утилизации», под которой в том числе понимают «энергетическую утилизацию» (сжигание отходов с получением энергии.</a:t>
            </a:r>
          </a:p>
          <a:p>
            <a:pPr algn="just"/>
            <a:r>
              <a:rPr lang="ru-RU" sz="3100" dirty="0"/>
              <a:t>Кроме того, Госдума </a:t>
            </a:r>
            <a:r>
              <a:rPr lang="ru-RU" sz="3000" dirty="0">
                <a:solidFill>
                  <a:srgbClr val="111111"/>
                </a:solidFill>
              </a:rPr>
              <a:t>внесла </a:t>
            </a:r>
            <a:r>
              <a:rPr lang="ru-RU" sz="3000" dirty="0">
                <a:solidFill>
                  <a:srgbClr val="111111"/>
                </a:solidFill>
                <a:hlinkClick r:id="rId5"/>
              </a:rPr>
              <a:t>законопроект</a:t>
            </a:r>
            <a:r>
              <a:rPr lang="ru-RU" sz="3000" dirty="0">
                <a:solidFill>
                  <a:srgbClr val="111111"/>
                </a:solidFill>
              </a:rPr>
              <a:t>, приравнивающий производство компоста и </a:t>
            </a:r>
            <a:r>
              <a:rPr lang="en-US" sz="3000" dirty="0">
                <a:solidFill>
                  <a:srgbClr val="111111"/>
                </a:solidFill>
              </a:rPr>
              <a:t>RDF-</a:t>
            </a:r>
            <a:r>
              <a:rPr lang="ru-RU" sz="3000" dirty="0">
                <a:solidFill>
                  <a:srgbClr val="111111"/>
                </a:solidFill>
              </a:rPr>
              <a:t>топлива (топливо из ТКО) к утилизации отходов, а также включающий затраты на проведение такой утилизации в единый тариф на услугу региональных операторов по обращению с ТКО. Т.е. изготовление топлива из отходов, которое потом предполагается сжигать, например, на цементных заводах,  планируют включить в ежемесячный тариф за «обращение с ТКО» и законно считать эту практику утилизацией.</a:t>
            </a:r>
          </a:p>
          <a:p>
            <a:pPr algn="just"/>
            <a:r>
              <a:rPr lang="ru-RU" sz="3000" dirty="0">
                <a:solidFill>
                  <a:srgbClr val="111111"/>
                </a:solidFill>
              </a:rPr>
              <a:t>Чтобы не допустить эту дорогую и опасную инициативу </a:t>
            </a:r>
            <a:r>
              <a:rPr lang="ru-RU" sz="3000" dirty="0">
                <a:solidFill>
                  <a:srgbClr val="111111"/>
                </a:solidFill>
                <a:hlinkClick r:id="rId6"/>
              </a:rPr>
              <a:t>Гринпис предлагает</a:t>
            </a:r>
            <a:r>
              <a:rPr lang="ru-RU" sz="3000" dirty="0">
                <a:solidFill>
                  <a:srgbClr val="111111"/>
                </a:solidFill>
              </a:rPr>
              <a:t> подписать </a:t>
            </a:r>
            <a:r>
              <a:rPr lang="ru-RU" sz="3000" dirty="0">
                <a:solidFill>
                  <a:srgbClr val="111111"/>
                </a:solidFill>
                <a:hlinkClick r:id="rId7"/>
              </a:rPr>
              <a:t>обращение</a:t>
            </a:r>
            <a:r>
              <a:rPr lang="ru-RU" sz="3000" dirty="0">
                <a:solidFill>
                  <a:srgbClr val="111111"/>
                </a:solidFill>
              </a:rPr>
              <a:t> в адрес Комитета Госдумы.</a:t>
            </a:r>
          </a:p>
          <a:p>
            <a:pPr algn="just"/>
            <a:r>
              <a:rPr lang="ru-RU" sz="3000" b="0" i="0" dirty="0">
                <a:solidFill>
                  <a:srgbClr val="222222"/>
                </a:solidFill>
                <a:effectLst/>
                <a:hlinkClick r:id="rId8"/>
              </a:rPr>
              <a:t>Мусорные операторы попросили ₽50 млрд из бюджета из-за санкций</a:t>
            </a:r>
            <a:r>
              <a:rPr lang="ru-RU" sz="3000" b="0" i="0" dirty="0">
                <a:solidFill>
                  <a:srgbClr val="222222"/>
                </a:solidFill>
                <a:effectLst/>
              </a:rPr>
              <a:t>. Мусорные операторы оценили потери из-за санкций в 50 млрд руб. Подорожание запчастей для мусоровозов и рост неплатежей за вывоз мусора приведут к потерям региональных операторов на 50 млрд руб. Для того чтобы избежать сбоев в работе, они попросили у правительства субсидии и льготы.</a:t>
            </a:r>
            <a:endParaRPr lang="ru-RU" sz="3000" dirty="0"/>
          </a:p>
          <a:p>
            <a:pPr algn="l"/>
            <a:endParaRPr lang="ru-RU" b="0" i="0" dirty="0">
              <a:solidFill>
                <a:srgbClr val="003145"/>
              </a:solidFill>
              <a:effectLst/>
            </a:endParaRPr>
          </a:p>
          <a:p>
            <a:pPr indent="342900" algn="just"/>
            <a:endParaRPr lang="ru-RU" b="0" i="0" dirty="0">
              <a:solidFill>
                <a:srgbClr val="000000"/>
              </a:solidFill>
              <a:effectLst/>
              <a:latin typeface="PT Sans"/>
            </a:endParaRPr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5448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5F88C-A6EA-4807-8229-6485CE734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6217"/>
            <a:ext cx="9144000" cy="972767"/>
          </a:xfrm>
        </p:spPr>
        <p:txBody>
          <a:bodyPr>
            <a:normAutofit/>
          </a:bodyPr>
          <a:lstStyle/>
          <a:p>
            <a:r>
              <a:rPr lang="ru-RU" sz="2000" b="0" i="0" dirty="0">
                <a:effectLst/>
                <a:latin typeface="+mn-lt"/>
              </a:rPr>
              <a:t>Отходы 1 и 2 класса опасности. (ОПВК)</a:t>
            </a:r>
            <a:endParaRPr lang="ru-RU" sz="2000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25B7DC-C12A-4DAE-BB05-D572F50B0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88984"/>
            <a:ext cx="9144000" cy="4828936"/>
          </a:xfrm>
        </p:spPr>
        <p:txBody>
          <a:bodyPr>
            <a:noAutofit/>
          </a:bodyPr>
          <a:lstStyle/>
          <a:p>
            <a:pPr algn="just"/>
            <a:r>
              <a:rPr lang="ru-RU" sz="1000" b="0" i="0" dirty="0">
                <a:effectLst/>
              </a:rPr>
              <a:t>В рамках реализации федерального проекта «Инфраструктура для обращения с отходами I и II классов» в составе национального проекта «Экология» ФГУП «ФЭО» назначено федеральным оператором по обращению с отходами I-II классов на территории Российской Федерации.</a:t>
            </a:r>
          </a:p>
          <a:p>
            <a:pPr algn="just"/>
            <a:r>
              <a:rPr lang="ru-RU" sz="1000" b="0" i="0" dirty="0">
                <a:effectLst/>
              </a:rPr>
              <a:t>С 1 марта 2022 года в соответствии с </a:t>
            </a:r>
            <a:r>
              <a:rPr lang="ru-RU" sz="1000" b="0" i="0" dirty="0">
                <a:solidFill>
                  <a:srgbClr val="3B4256"/>
                </a:solidFill>
                <a:effectLst/>
                <a:hlinkClick r:id="rId2"/>
              </a:rPr>
              <a:t>пунктом 4 статьи 14.2 Федерального закона от 24.06.1998 № 89-ФЗ «Об отходах производства и потребления»</a:t>
            </a:r>
            <a:r>
              <a:rPr lang="ru-RU" sz="1000" b="0" i="0" dirty="0">
                <a:solidFill>
                  <a:srgbClr val="3B4256"/>
                </a:solidFill>
                <a:effectLst/>
              </a:rPr>
              <a:t> </a:t>
            </a:r>
            <a:r>
              <a:rPr lang="ru-RU" sz="1000" b="0" i="0" dirty="0">
                <a:effectLst/>
              </a:rPr>
              <a:t>индивидуальные предприниматели, юридические лица, в результате хозяйственной и (или) иной деятельности которых образуются отходы I и II классов опасности, федеральный оператор, операторы по обращению с отходами I и II классов опасности, региональные операторы по обращению с твердыми коммунальными отходами обязаны осуществлять свою деятельность в соответствии с федеральной схемой обращения с отходами I и II классов опасности.</a:t>
            </a:r>
          </a:p>
          <a:p>
            <a:pPr algn="just"/>
            <a:r>
              <a:rPr lang="ru-RU" sz="1000" b="0" i="0" dirty="0">
                <a:solidFill>
                  <a:srgbClr val="3B4256"/>
                </a:solidFill>
                <a:effectLst/>
              </a:rPr>
              <a:t>Согласно </a:t>
            </a:r>
            <a:r>
              <a:rPr lang="ru-RU" sz="1000" b="0" i="0" dirty="0">
                <a:solidFill>
                  <a:srgbClr val="3B4256"/>
                </a:solidFill>
                <a:effectLst/>
                <a:hlinkClick r:id="rId3"/>
              </a:rPr>
              <a:t>распоряжению Правительства Российской Федерации от 14.11.2019 № 2684-р</a:t>
            </a:r>
            <a:r>
              <a:rPr lang="ru-RU" sz="1000" b="0" i="0" dirty="0">
                <a:solidFill>
                  <a:srgbClr val="3B4256"/>
                </a:solidFill>
                <a:effectLst/>
              </a:rPr>
              <a:t> </a:t>
            </a:r>
            <a:r>
              <a:rPr lang="ru-RU" sz="1000" b="0" i="0" dirty="0">
                <a:effectLst/>
              </a:rPr>
              <a:t>федеральное государственное унитарное предприятие «Предприятие по обращению с радиоактивными отходами «</a:t>
            </a:r>
            <a:r>
              <a:rPr lang="ru-RU" sz="1000" b="0" i="0" dirty="0" err="1">
                <a:effectLst/>
              </a:rPr>
              <a:t>РосРАО</a:t>
            </a:r>
            <a:r>
              <a:rPr lang="ru-RU" sz="1000" b="0" i="0" dirty="0">
                <a:effectLst/>
              </a:rPr>
              <a:t>» (в настоящее время – «Федеральный экологический оператор» (ФГУП «ФЭО»)), являющееся предприятием Госкорпорации «Росатом», определено федеральным оператором по обращению с отходами I и II классов опасности на территории Российской Федерации.</a:t>
            </a:r>
          </a:p>
          <a:p>
            <a:pPr algn="just"/>
            <a:r>
              <a:rPr lang="ru-RU" sz="1000" dirty="0"/>
              <a:t>Таким образом, с 1 марта 2022 года индивидуальные предприниматели, юридические лица, в результате хозяйственной и (или) иной деятельности которых образуются отходы I и II классов опасности и не осуществляющие самостоятельное обращение с отходами, смогут заключать договоры на обращение с отходами I и II классов опасности исключительно с ФГУП «ФЭО». </a:t>
            </a:r>
          </a:p>
          <a:p>
            <a:pPr algn="just"/>
            <a:r>
              <a:rPr lang="ru-RU" sz="1000" b="0" i="0" dirty="0">
                <a:effectLst/>
              </a:rPr>
              <a:t>В целях </a:t>
            </a:r>
            <a:r>
              <a:rPr lang="ru-RU" sz="1000" i="0" dirty="0">
                <a:effectLst/>
              </a:rPr>
              <a:t>информационного обеспечения деятельности по обращению с отходами I и II классов опасности, согласно пункту 1 статьи 14.3 Федерального закона № 89-ФЗ, создается федеральная государственная </a:t>
            </a:r>
            <a:r>
              <a:rPr lang="ru-RU" sz="1000" b="0" i="0" dirty="0">
                <a:effectLst/>
              </a:rPr>
              <a:t>информационная система учета и контроля за обращением с отходами I и II классов опасности (ФГИС ОПВК), которая содержит информацию об отходах I и II классов опасности, необходимую для корректировки федеральную схему обращения с отходами I и II классов опасности, и иную предусмотренную законодательством Российской Федерации информацию.</a:t>
            </a:r>
            <a:endParaRPr lang="ru-RU" sz="1000" dirty="0"/>
          </a:p>
          <a:p>
            <a:pPr algn="just">
              <a:spcBef>
                <a:spcPts val="0"/>
              </a:spcBef>
            </a:pPr>
            <a:endParaRPr lang="ru-RU" sz="1000" b="0" i="0" u="none" strike="noStrike" dirty="0">
              <a:solidFill>
                <a:srgbClr val="3B4256"/>
              </a:solidFill>
              <a:effectLst/>
            </a:endParaRPr>
          </a:p>
          <a:p>
            <a:pPr algn="just">
              <a:spcBef>
                <a:spcPts val="0"/>
              </a:spcBef>
            </a:pPr>
            <a:r>
              <a:rPr lang="ru-RU" sz="1000" b="0" i="0" u="none" strike="noStrike" dirty="0">
                <a:effectLst/>
              </a:rPr>
              <a:t>Пунктом 10 </a:t>
            </a:r>
            <a:r>
              <a:rPr lang="ru-RU" sz="1000" b="0" i="0" u="none" strike="noStrike" dirty="0">
                <a:solidFill>
                  <a:srgbClr val="3B4256"/>
                </a:solidFill>
                <a:effectLst/>
                <a:hlinkClick r:id="rId4"/>
              </a:rPr>
              <a:t>Положения о ФГИС ОПВК</a:t>
            </a:r>
            <a:r>
              <a:rPr lang="ru-RU" sz="1000" b="0" i="0" u="none" strike="noStrike" dirty="0">
                <a:solidFill>
                  <a:srgbClr val="3B4256"/>
                </a:solidFill>
                <a:effectLst/>
              </a:rPr>
              <a:t> </a:t>
            </a:r>
            <a:r>
              <a:rPr lang="ru-RU" sz="1000" b="0" i="0" u="none" strike="noStrike" dirty="0">
                <a:effectLst/>
              </a:rPr>
              <a:t>установлено, что поставщиками информации являются:</a:t>
            </a:r>
          </a:p>
          <a:p>
            <a:pPr algn="just">
              <a:spcBef>
                <a:spcPts val="0"/>
              </a:spcBef>
            </a:pPr>
            <a:r>
              <a:rPr lang="ru-RU" sz="1000" b="0" i="0" u="none" strike="noStrike" dirty="0">
                <a:effectLst/>
              </a:rPr>
              <a:t>а) индивидуальные предприниматели и юридические лица, в процессе хозяйственной и (или) иной деятельности которых образуются отходы I и II классов опасности, региональные операторы по обращению с твердыми коммунальными отходами;</a:t>
            </a:r>
          </a:p>
          <a:p>
            <a:pPr algn="just">
              <a:spcBef>
                <a:spcPts val="0"/>
              </a:spcBef>
            </a:pPr>
            <a:r>
              <a:rPr lang="ru-RU" sz="1000" b="0" i="0" u="none" strike="noStrike" dirty="0">
                <a:effectLst/>
              </a:rPr>
              <a:t>б) оператор системы, операторы по обращению с отходами I и II классов опасности.</a:t>
            </a:r>
          </a:p>
          <a:p>
            <a:pPr algn="just">
              <a:spcBef>
                <a:spcPts val="0"/>
              </a:spcBef>
            </a:pPr>
            <a:r>
              <a:rPr lang="ru-RU" sz="1000" dirty="0">
                <a:solidFill>
                  <a:srgbClr val="3B4256"/>
                </a:solidFill>
                <a:hlinkClick r:id="rId5"/>
              </a:rPr>
              <a:t>Рекомендации от </a:t>
            </a:r>
            <a:r>
              <a:rPr lang="ru-RU" sz="1000" b="0" i="0" dirty="0">
                <a:solidFill>
                  <a:srgbClr val="3B4256"/>
                </a:solidFill>
                <a:effectLst/>
                <a:hlinkClick r:id="rId5"/>
              </a:rPr>
              <a:t>ФГУП «ФЭО» для образователей ОПВК</a:t>
            </a:r>
            <a:r>
              <a:rPr lang="ru-RU" sz="1000" b="0" i="0" dirty="0">
                <a:solidFill>
                  <a:srgbClr val="3B4256"/>
                </a:solidFill>
                <a:effectLst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1000" dirty="0">
                <a:hlinkClick r:id="rId6"/>
              </a:rPr>
              <a:t>Приказом ФАС России от 18.03.2022 N 220/22 «Об установлении предельных (максимальных) тарифов на услугу федерального оператора по обращению с отходами производства и потребления I - II классов опасности»</a:t>
            </a:r>
            <a:r>
              <a:rPr lang="ru-RU" sz="1000" dirty="0"/>
              <a:t> установлены следующие тарифы:</a:t>
            </a:r>
          </a:p>
          <a:p>
            <a:pPr algn="just" fontAlgn="base"/>
            <a:r>
              <a:rPr lang="ru-RU" sz="1000" dirty="0"/>
              <a:t>1. Установить предельный (максимальный) тариф на услугу федерального оператора по обращению с отходами производства и потребления I класса опасности на период до 31 декабря 2026 г. в размере </a:t>
            </a:r>
            <a:r>
              <a:rPr lang="ru-RU" sz="1000" b="1" dirty="0"/>
              <a:t>222 907,36 руб. за тонну (без НДС)</a:t>
            </a:r>
            <a:r>
              <a:rPr lang="ru-RU" sz="1000" dirty="0"/>
              <a:t>.</a:t>
            </a:r>
          </a:p>
          <a:p>
            <a:pPr algn="just" fontAlgn="base"/>
            <a:r>
              <a:rPr lang="ru-RU" sz="1000" dirty="0"/>
              <a:t>2. Установить предельный (максимальный) тариф на услугу федерального оператора по обращению с отходами производства и потребления II класса опасности на период до 31 декабря 2026 г. в размере </a:t>
            </a:r>
            <a:r>
              <a:rPr lang="ru-RU" sz="1000" b="1" dirty="0"/>
              <a:t>62 468,26 руб. за тонну (без НДС)</a:t>
            </a:r>
            <a:r>
              <a:rPr lang="ru-RU" sz="1000" dirty="0"/>
              <a:t>.</a:t>
            </a:r>
          </a:p>
          <a:p>
            <a:pPr algn="just">
              <a:spcBef>
                <a:spcPts val="0"/>
              </a:spcBef>
            </a:pPr>
            <a:endParaRPr lang="ru-RU" sz="800" b="1" i="0" dirty="0">
              <a:solidFill>
                <a:srgbClr val="005EA5"/>
              </a:solidFill>
              <a:effectLst/>
              <a:latin typeface="Open Sans" panose="020B0606030504020204" pitchFamily="34" charset="0"/>
            </a:endParaRPr>
          </a:p>
          <a:p>
            <a:pPr algn="just">
              <a:spcBef>
                <a:spcPts val="0"/>
              </a:spcBef>
            </a:pPr>
            <a:endParaRPr lang="ru-RU" sz="1000" dirty="0">
              <a:solidFill>
                <a:srgbClr val="3B4256"/>
              </a:solidFill>
            </a:endParaRPr>
          </a:p>
          <a:p>
            <a:pPr algn="just">
              <a:spcBef>
                <a:spcPts val="0"/>
              </a:spcBef>
            </a:pPr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3595373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5F88C-A6EA-4807-8229-6485CE734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6217"/>
            <a:ext cx="9144000" cy="972767"/>
          </a:xfrm>
        </p:spPr>
        <p:txBody>
          <a:bodyPr>
            <a:normAutofit/>
          </a:bodyPr>
          <a:lstStyle/>
          <a:p>
            <a:endParaRPr lang="ru-RU" sz="2000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25B7DC-C12A-4DAE-BB05-D572F50B0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88984"/>
            <a:ext cx="9144000" cy="482893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ru-RU" sz="1000" b="1" dirty="0"/>
          </a:p>
          <a:p>
            <a:pPr algn="just">
              <a:spcBef>
                <a:spcPts val="0"/>
              </a:spcBef>
            </a:pPr>
            <a:endParaRPr lang="en-US" sz="1000" b="1" dirty="0"/>
          </a:p>
          <a:p>
            <a:pPr algn="just">
              <a:spcBef>
                <a:spcPts val="0"/>
              </a:spcBef>
            </a:pPr>
            <a:endParaRPr lang="en-US" sz="1000" b="1" dirty="0"/>
          </a:p>
          <a:p>
            <a:pPr algn="just">
              <a:spcBef>
                <a:spcPts val="0"/>
              </a:spcBef>
            </a:pPr>
            <a:endParaRPr lang="en-US" sz="1000" b="1" dirty="0"/>
          </a:p>
          <a:p>
            <a:pPr algn="just">
              <a:spcBef>
                <a:spcPts val="0"/>
              </a:spcBef>
            </a:pPr>
            <a:endParaRPr lang="en-US" sz="1000" b="1" dirty="0"/>
          </a:p>
          <a:p>
            <a:pPr algn="just">
              <a:spcBef>
                <a:spcPts val="0"/>
              </a:spcBef>
            </a:pPr>
            <a:endParaRPr lang="en-US" sz="1000" b="1" dirty="0"/>
          </a:p>
          <a:p>
            <a:pPr algn="just">
              <a:spcBef>
                <a:spcPts val="0"/>
              </a:spcBef>
            </a:pPr>
            <a:endParaRPr lang="en-US" sz="1000" b="1" dirty="0"/>
          </a:p>
          <a:p>
            <a:pPr algn="just">
              <a:spcBef>
                <a:spcPts val="0"/>
              </a:spcBef>
            </a:pPr>
            <a:endParaRPr lang="en-US" sz="1000" b="1" dirty="0"/>
          </a:p>
          <a:p>
            <a:pPr algn="just">
              <a:spcBef>
                <a:spcPts val="0"/>
              </a:spcBef>
            </a:pPr>
            <a:endParaRPr lang="en-US" sz="1000" b="1" dirty="0"/>
          </a:p>
          <a:p>
            <a:pPr algn="just">
              <a:spcBef>
                <a:spcPts val="0"/>
              </a:spcBef>
            </a:pPr>
            <a:endParaRPr lang="ru-RU" sz="1000" b="1" dirty="0"/>
          </a:p>
          <a:p>
            <a:pPr algn="just">
              <a:spcBef>
                <a:spcPts val="0"/>
              </a:spcBef>
            </a:pPr>
            <a:endParaRPr lang="ru-RU" sz="1000" b="1" dirty="0"/>
          </a:p>
          <a:p>
            <a:pPr>
              <a:spcBef>
                <a:spcPts val="0"/>
              </a:spcBef>
            </a:pPr>
            <a:r>
              <a:rPr lang="ru-RU" sz="4000" b="1" dirty="0"/>
              <a:t>Мои контакты. Зубков Никита</a:t>
            </a:r>
            <a:endParaRPr lang="en-US" sz="4000" b="1" dirty="0"/>
          </a:p>
          <a:p>
            <a:pPr>
              <a:spcBef>
                <a:spcPts val="0"/>
              </a:spcBef>
            </a:pPr>
            <a:r>
              <a:rPr lang="ru-RU" sz="3600" dirty="0"/>
              <a:t> Эксперт в области обращения с отходами</a:t>
            </a:r>
          </a:p>
          <a:p>
            <a:pPr>
              <a:spcBef>
                <a:spcPts val="0"/>
              </a:spcBef>
            </a:pPr>
            <a:r>
              <a:rPr lang="en-US" sz="4000" b="1" dirty="0">
                <a:hlinkClick r:id="rId2"/>
              </a:rPr>
              <a:t>zny@bk.ru</a:t>
            </a:r>
            <a:endParaRPr lang="en-US" sz="4000" b="1" dirty="0"/>
          </a:p>
          <a:p>
            <a:pPr algn="just">
              <a:spcBef>
                <a:spcPts val="0"/>
              </a:spcBef>
            </a:pPr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24934696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1926</Words>
  <Application>Microsoft Office PowerPoint</Application>
  <PresentationFormat>Широкоэкранный</PresentationFormat>
  <Paragraphs>86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PT Sans</vt:lpstr>
      <vt:lpstr>Roboto</vt:lpstr>
      <vt:lpstr>Times New Roman</vt:lpstr>
      <vt:lpstr>Тема Office</vt:lpstr>
      <vt:lpstr>             Анализ  реализации  мусорной  реформы  (июнь 2022 года) </vt:lpstr>
      <vt:lpstr>Федеральный закон "Об отходах производства и потребления" от 24.06.1998 № 89-ФЗ</vt:lpstr>
      <vt:lpstr>Распоряжение Правительства Российской Федерации от 25 июля 2017 г. № 1589-р. "Перечень видов отходов производства и потребления, в состав которых входят полезные компоненты, захоронение которых запрещается" </vt:lpstr>
      <vt:lpstr>Расширенная ответственность производителей и импортеров товаров и упаковки (РОП)</vt:lpstr>
      <vt:lpstr>Расширенная ответственность производителей и импортеров товаров и упаковки (РОП)</vt:lpstr>
      <vt:lpstr>Отходы 1 и 2 класса опасности. (ОПВК)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 Зубков</dc:creator>
  <cp:lastModifiedBy>Никита Зубков</cp:lastModifiedBy>
  <cp:revision>98</cp:revision>
  <dcterms:created xsi:type="dcterms:W3CDTF">2021-05-24T14:57:36Z</dcterms:created>
  <dcterms:modified xsi:type="dcterms:W3CDTF">2022-06-18T13:45:25Z</dcterms:modified>
</cp:coreProperties>
</file>